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658" r:id="rId2"/>
    <p:sldId id="588" r:id="rId3"/>
    <p:sldId id="589" r:id="rId4"/>
    <p:sldId id="590" r:id="rId5"/>
    <p:sldId id="591" r:id="rId6"/>
    <p:sldId id="651" r:id="rId7"/>
    <p:sldId id="592" r:id="rId8"/>
    <p:sldId id="699" r:id="rId9"/>
    <p:sldId id="695" r:id="rId10"/>
    <p:sldId id="700" r:id="rId11"/>
    <p:sldId id="693" r:id="rId12"/>
    <p:sldId id="697" r:id="rId13"/>
    <p:sldId id="696" r:id="rId14"/>
    <p:sldId id="698" r:id="rId15"/>
    <p:sldId id="59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71" autoAdjust="0"/>
  </p:normalViewPr>
  <p:slideViewPr>
    <p:cSldViewPr>
      <p:cViewPr>
        <p:scale>
          <a:sx n="100" d="100"/>
          <a:sy n="100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AA261-C8BB-45ED-9D4C-C0FF63EFADEA}" type="datetimeFigureOut">
              <a:rPr lang="en-CA" smtClean="0"/>
              <a:t>15-06-15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28BDA-85A2-4E50-993A-DE740E6C7C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FE02-F9CF-4DB2-B429-F7C20DF67AC8}" type="datetime1">
              <a:rPr lang="en-US" smtClean="0"/>
              <a:t>15-06-15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6CC3-04AB-4B91-801F-F3FF285E62D5}" type="datetime1">
              <a:rPr lang="en-US" smtClean="0"/>
              <a:t>15-06-15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A9FB-9F9B-434F-B78D-8385AE448193}" type="datetime1">
              <a:rPr lang="en-US" smtClean="0"/>
              <a:t>15-06-15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33E9-F941-483C-A832-1A8F59290540}" type="datetime1">
              <a:rPr lang="en-US" smtClean="0"/>
              <a:t>15-06-15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2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8845-BE39-4D0A-9CF4-25A440ED8151}" type="datetime1">
              <a:rPr lang="en-US" smtClean="0"/>
              <a:t>15-06-15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B226-6338-4206-B503-99FFB1A5D294}" type="datetime1">
              <a:rPr lang="en-US" smtClean="0"/>
              <a:t>15-06-15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7DB7-6768-4774-80B8-F8BD6F5D78AD}" type="datetime1">
              <a:rPr lang="en-US" smtClean="0"/>
              <a:t>15-06-15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79E1-70F1-43FE-8D61-1DDF8C40CB4A}" type="datetime1">
              <a:rPr lang="en-US" smtClean="0"/>
              <a:t>15-06-15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C38A-A703-44A6-A2F7-28BC59FCA6D8}" type="datetime1">
              <a:rPr lang="en-US" smtClean="0"/>
              <a:t>15-06-15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42DF-D36F-4531-BB63-3D39155E601F}" type="datetime1">
              <a:rPr lang="en-US" smtClean="0"/>
              <a:t>15-06-15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35-A682-4C1E-8399-053A94AFC1FF}" type="datetime1">
              <a:rPr lang="en-US" smtClean="0"/>
              <a:t>15-06-15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7CC5-8AC9-435F-B35B-DBEDBA88D35A}" type="datetime1">
              <a:rPr lang="en-US" smtClean="0"/>
              <a:t>15-06-15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33E9-F941-483C-A832-1A8F59290540}" type="datetime1">
              <a:rPr lang="en-US" smtClean="0"/>
              <a:t>15-06-15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Infant with HIE and Compromised Systemic Circulation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Yasser El-</a:t>
            </a:r>
            <a:r>
              <a:rPr lang="en-CA" dirty="0" err="1" smtClean="0">
                <a:solidFill>
                  <a:schemeClr val="tx1"/>
                </a:solidFill>
              </a:rPr>
              <a:t>Sayed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5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before and after intervention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374804"/>
              </p:ext>
            </p:extLst>
          </p:nvPr>
        </p:nvGraphicFramePr>
        <p:xfrm>
          <a:off x="457200" y="1600200"/>
          <a:ext cx="8229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276600"/>
                <a:gridCol w="3276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Echo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Echo</a:t>
                      </a:r>
                      <a:r>
                        <a:rPr lang="en-US" baseline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 </a:t>
                      </a:r>
                      <a:r>
                        <a:rPr lang="en-US" dirty="0" err="1" smtClean="0"/>
                        <a:t>Vmax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RVSP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RVET:PAAT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TAPSE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IVS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Flat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RVO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LVO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LV</a:t>
                      </a:r>
                      <a:r>
                        <a:rPr lang="en-US" baseline="0" dirty="0" smtClean="0"/>
                        <a:t> 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PV V 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 inflow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SVR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 (43mmHg/L/kg)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260 mmHg/L/kg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IVRT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79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86594" y="4572000"/>
            <a:ext cx="3230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After 40 ml /kg NS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638300"/>
            <a:ext cx="2617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Under filled LV</a:t>
            </a:r>
            <a:endParaRPr lang="en-US" sz="3200" dirty="0"/>
          </a:p>
        </p:txBody>
      </p:sp>
      <p:sp>
        <p:nvSpPr>
          <p:cNvPr id="8" name="Left Arrow 7"/>
          <p:cNvSpPr/>
          <p:nvPr/>
        </p:nvSpPr>
        <p:spPr>
          <a:xfrm>
            <a:off x="3146254" y="41285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yelsayed\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44" y="674974"/>
            <a:ext cx="3700463" cy="2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5593668" y="19807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yelsayed\Pictures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73737"/>
            <a:ext cx="4095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eft Arrow 12"/>
          <p:cNvSpPr/>
          <p:nvPr/>
        </p:nvSpPr>
        <p:spPr>
          <a:xfrm>
            <a:off x="2769848" y="474964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2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638300"/>
            <a:ext cx="3724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Under filled LV Cavity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86594" y="4572000"/>
            <a:ext cx="3230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After 40 ml /kg NS</a:t>
            </a:r>
            <a:endParaRPr lang="en-US" sz="3200" dirty="0"/>
          </a:p>
        </p:txBody>
      </p:sp>
      <p:pic>
        <p:nvPicPr>
          <p:cNvPr id="7171" name="Picture 3" descr="C:\Users\yelsayed\Pictures\Picture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41" y="256989"/>
            <a:ext cx="4935859" cy="33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yelsayed\Pictures\Pict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" y="3586163"/>
            <a:ext cx="4813300" cy="32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9"/>
          <p:cNvSpPr/>
          <p:nvPr/>
        </p:nvSpPr>
        <p:spPr>
          <a:xfrm>
            <a:off x="3200400" y="515677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292596" y="16068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4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u="sng" dirty="0"/>
              <a:t>Strategy of Management: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b="1" i="1" u="sng" dirty="0"/>
          </a:p>
          <a:p>
            <a:r>
              <a:rPr lang="en-US" dirty="0" smtClean="0"/>
              <a:t>Fluid management (fill the tank) given total of 50cc/kg over 4 hours period </a:t>
            </a:r>
            <a:endParaRPr lang="en-US" dirty="0"/>
          </a:p>
          <a:p>
            <a:r>
              <a:rPr lang="en-US" dirty="0" smtClean="0"/>
              <a:t>Low SVR (Started vasopressin)</a:t>
            </a:r>
          </a:p>
          <a:p>
            <a:r>
              <a:rPr lang="en-US" dirty="0" smtClean="0"/>
              <a:t>Check </a:t>
            </a:r>
            <a:r>
              <a:rPr lang="en-US" dirty="0"/>
              <a:t>appropriate response to stress (</a:t>
            </a:r>
            <a:r>
              <a:rPr lang="en-US" dirty="0" smtClean="0"/>
              <a:t>Cortisol level)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Do not rely on NIRS or oxygen extraction for evaluation of tissue oxygenation in HIE (low oxygen extraction due to brain damage)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5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off all cardiovascular medications within 12 hours after start of volume management and vasopressin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80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Neurologic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/>
              <a:t>Cranial MRI post cooling</a:t>
            </a:r>
          </a:p>
          <a:p>
            <a:pPr lvl="1"/>
            <a:r>
              <a:rPr lang="en-CA" altLang="en-US" dirty="0" smtClean="0"/>
              <a:t>Global HIE changes with restricted diffusion in basal ganglia and thalami</a:t>
            </a:r>
          </a:p>
          <a:p>
            <a:r>
              <a:rPr lang="en-CA" altLang="en-US" dirty="0" smtClean="0"/>
              <a:t>EEG/Seizures</a:t>
            </a:r>
          </a:p>
          <a:p>
            <a:pPr lvl="1"/>
            <a:r>
              <a:rPr lang="en-CA" altLang="en-US" dirty="0" smtClean="0"/>
              <a:t>1</a:t>
            </a:r>
            <a:r>
              <a:rPr lang="en-CA" altLang="en-US" baseline="30000" dirty="0" smtClean="0"/>
              <a:t>St</a:t>
            </a:r>
            <a:r>
              <a:rPr lang="en-CA" altLang="en-US" dirty="0" smtClean="0"/>
              <a:t> :Decreased background + seizure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CA" altLang="en-US" dirty="0" smtClean="0"/>
              <a:t>Discharged to home after 4 weeks of admission </a:t>
            </a:r>
          </a:p>
        </p:txBody>
      </p:sp>
    </p:spTree>
    <p:extLst>
      <p:ext uri="{BB962C8B-B14F-4D97-AF65-F5344CB8AC3E}">
        <p14:creationId xmlns:p14="http://schemas.microsoft.com/office/powerpoint/2010/main" val="91256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Case history</a:t>
            </a:r>
          </a:p>
        </p:txBody>
      </p:sp>
      <p:sp>
        <p:nvSpPr>
          <p:cNvPr id="2051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altLang="en-US" dirty="0" smtClean="0"/>
              <a:t>SL, born at 41 weeks, girl, 4 kg, LGA, delivered by Crash C/S due to absent fetal heart rate</a:t>
            </a:r>
          </a:p>
          <a:p>
            <a:pPr eaLnBrk="1" hangingPunct="1"/>
            <a:r>
              <a:rPr lang="en-CA" altLang="en-US" dirty="0" smtClean="0"/>
              <a:t>Maternal history</a:t>
            </a:r>
          </a:p>
          <a:p>
            <a:pPr lvl="1" eaLnBrk="1" hangingPunct="1"/>
            <a:r>
              <a:rPr lang="en-CA" altLang="en-US" dirty="0" smtClean="0"/>
              <a:t>30 y/o </a:t>
            </a:r>
            <a:r>
              <a:rPr lang="en-CA" altLang="en-US" dirty="0" err="1" smtClean="0"/>
              <a:t>primigravida</a:t>
            </a:r>
            <a:r>
              <a:rPr lang="en-CA" altLang="en-US" dirty="0" smtClean="0"/>
              <a:t>, </a:t>
            </a:r>
            <a:r>
              <a:rPr lang="en-CA" altLang="en-US" dirty="0" smtClean="0"/>
              <a:t>Serology </a:t>
            </a:r>
            <a:r>
              <a:rPr lang="en-CA" altLang="en-US" dirty="0" smtClean="0"/>
              <a:t>protective</a:t>
            </a:r>
            <a:endParaRPr lang="en-CA" altLang="en-US" dirty="0" smtClean="0"/>
          </a:p>
          <a:p>
            <a:pPr lvl="1" eaLnBrk="1" hangingPunct="1"/>
            <a:r>
              <a:rPr lang="en-CA" altLang="en-US" dirty="0" smtClean="0"/>
              <a:t>GBS positive not treated</a:t>
            </a:r>
          </a:p>
          <a:p>
            <a:pPr lvl="1" eaLnBrk="1" hangingPunct="1"/>
            <a:r>
              <a:rPr lang="en-CA" altLang="en-US" dirty="0" smtClean="0"/>
              <a:t>Thick meconium</a:t>
            </a:r>
          </a:p>
        </p:txBody>
      </p:sp>
    </p:spTree>
    <p:extLst>
      <p:ext uri="{BB962C8B-B14F-4D97-AF65-F5344CB8AC3E}">
        <p14:creationId xmlns:p14="http://schemas.microsoft.com/office/powerpoint/2010/main" val="165414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Birth history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Flat, apneic, no heart rate</a:t>
            </a:r>
          </a:p>
          <a:p>
            <a:pPr eaLnBrk="1" hangingPunct="1"/>
            <a:r>
              <a:rPr lang="en-CA" altLang="en-US" dirty="0" smtClean="0"/>
              <a:t>Tracheal intubation – no meconium below the </a:t>
            </a:r>
            <a:r>
              <a:rPr lang="en-CA" altLang="en-US" dirty="0" smtClean="0"/>
              <a:t>cords</a:t>
            </a:r>
            <a:endParaRPr lang="en-CA" altLang="en-US" dirty="0" smtClean="0"/>
          </a:p>
          <a:p>
            <a:pPr eaLnBrk="1" hangingPunct="1"/>
            <a:r>
              <a:rPr lang="en-CA" altLang="en-US" dirty="0" err="1" smtClean="0"/>
              <a:t>PPV+chest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compresion+epinephrine</a:t>
            </a:r>
            <a:r>
              <a:rPr lang="en-CA" altLang="en-US" dirty="0" smtClean="0"/>
              <a:t>(ET,IV)</a:t>
            </a:r>
          </a:p>
          <a:p>
            <a:pPr eaLnBrk="1" hangingPunct="1"/>
            <a:r>
              <a:rPr lang="en-CA" altLang="en-US" dirty="0" smtClean="0"/>
              <a:t>AS: 0 at 1 min, 0 at 5 min, 0 at 10 min</a:t>
            </a:r>
          </a:p>
          <a:p>
            <a:pPr eaLnBrk="1" hangingPunct="1"/>
            <a:r>
              <a:rPr lang="en-CA" altLang="en-US" dirty="0" smtClean="0"/>
              <a:t>Heart rate &gt;100 at 12 minutes</a:t>
            </a:r>
          </a:p>
        </p:txBody>
      </p:sp>
    </p:spTree>
    <p:extLst>
      <p:ext uri="{BB962C8B-B14F-4D97-AF65-F5344CB8AC3E}">
        <p14:creationId xmlns:p14="http://schemas.microsoft.com/office/powerpoint/2010/main" val="169926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 gas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Umbilical artery</a:t>
            </a:r>
          </a:p>
          <a:p>
            <a:pPr lvl="1"/>
            <a:r>
              <a:rPr lang="en-US" altLang="en-US" dirty="0" smtClean="0"/>
              <a:t>pH 7.14, pCO2 69, pO2 37, HCO3 18, BE – 8 </a:t>
            </a:r>
          </a:p>
          <a:p>
            <a:r>
              <a:rPr lang="en-US" altLang="en-US" dirty="0" smtClean="0"/>
              <a:t>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arterial</a:t>
            </a:r>
          </a:p>
          <a:p>
            <a:pPr lvl="1"/>
            <a:r>
              <a:rPr lang="en-US" altLang="en-US" dirty="0" smtClean="0"/>
              <a:t>pH 6.77, pCO2 79, pO2 46, lactate 22, BE -18</a:t>
            </a:r>
          </a:p>
          <a:p>
            <a:pPr lvl="1"/>
            <a:r>
              <a:rPr lang="en-US" altLang="en-US" dirty="0" smtClean="0"/>
              <a:t>Started cooling protocol </a:t>
            </a:r>
          </a:p>
          <a:p>
            <a:pPr lvl="1"/>
            <a:r>
              <a:rPr lang="en-US" altLang="en-US" dirty="0" smtClean="0"/>
              <a:t>Mechanical ventilation 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860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Blood pressure 1</a:t>
            </a:r>
            <a:r>
              <a:rPr lang="en-CA" altLang="en-US" baseline="30000" dirty="0" smtClean="0"/>
              <a:t>st</a:t>
            </a:r>
            <a:r>
              <a:rPr lang="en-CA" altLang="en-US" dirty="0" smtClean="0"/>
              <a:t> DOL</a:t>
            </a:r>
          </a:p>
        </p:txBody>
      </p:sp>
      <p:graphicFrame>
        <p:nvGraphicFramePr>
          <p:cNvPr id="512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947984"/>
              </p:ext>
            </p:extLst>
          </p:nvPr>
        </p:nvGraphicFramePr>
        <p:xfrm>
          <a:off x="415925" y="1547813"/>
          <a:ext cx="6964363" cy="310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Worksheet" r:id="rId4" imgW="7010364" imgH="3124211" progId="Excel.Sheet.8">
                  <p:embed/>
                </p:oleObj>
              </mc:Choice>
              <mc:Fallback>
                <p:oleObj name="Worksheet" r:id="rId4" imgW="7010364" imgH="312421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547813"/>
                        <a:ext cx="6964363" cy="310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995738" y="5770563"/>
            <a:ext cx="3313112" cy="368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1800" dirty="0" smtClean="0"/>
              <a:t>Dopamine </a:t>
            </a:r>
            <a:r>
              <a:rPr lang="en-CA" altLang="en-US" sz="1800" b="1" dirty="0" smtClean="0"/>
              <a:t>5</a:t>
            </a:r>
            <a:r>
              <a:rPr lang="en-CA" altLang="en-US" sz="1800" dirty="0" smtClean="0"/>
              <a:t>      </a:t>
            </a:r>
            <a:r>
              <a:rPr lang="en-CA" altLang="en-US" sz="1800" b="1" dirty="0" smtClean="0"/>
              <a:t>7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900113" y="5003800"/>
            <a:ext cx="6335712" cy="400050"/>
          </a:xfrm>
          <a:prstGeom prst="rect">
            <a:avLst/>
          </a:prstGeom>
          <a:solidFill>
            <a:srgbClr val="FF00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Dobutamine 5                             </a:t>
            </a:r>
            <a:r>
              <a:rPr lang="en-CA" altLang="en-US" sz="2000" b="1"/>
              <a:t>7 </a:t>
            </a:r>
            <a:r>
              <a:rPr lang="en-CA" altLang="en-US" sz="1800"/>
              <a:t>        </a:t>
            </a:r>
            <a:r>
              <a:rPr lang="en-CA" altLang="en-US" sz="1800" b="1"/>
              <a:t>10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676400" y="4581525"/>
            <a:ext cx="0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59225" y="4591050"/>
            <a:ext cx="0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00563" y="4581525"/>
            <a:ext cx="0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76825" y="4591050"/>
            <a:ext cx="0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580063" y="4591050"/>
            <a:ext cx="0" cy="1141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35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Oxygenation failure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Due to increased oxygen requirement (up to FIO2 1), OI of 16 started INO on second day of life.</a:t>
            </a:r>
          </a:p>
          <a:p>
            <a:pPr marL="0" indent="0" algn="ctr">
              <a:buNone/>
            </a:pPr>
            <a:r>
              <a:rPr lang="en-US" sz="4000" dirty="0" smtClean="0"/>
              <a:t>Before TNE </a:t>
            </a:r>
          </a:p>
          <a:p>
            <a:r>
              <a:rPr lang="en-US" dirty="0" err="1" smtClean="0"/>
              <a:t>Dobutamine</a:t>
            </a:r>
            <a:r>
              <a:rPr lang="en-US" dirty="0"/>
              <a:t> </a:t>
            </a:r>
            <a:r>
              <a:rPr lang="en-US" dirty="0" smtClean="0"/>
              <a:t>of 20 mcg/kg/min+ Dopamine of 10 mcg/kg/min+ Epinephrine of 1 mcg/kg/min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4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2-3 DOL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874838" y="5303838"/>
            <a:ext cx="4929187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Epinephrine 0.1              0.2      1             </a:t>
            </a:r>
            <a:r>
              <a:rPr lang="en-US" altLang="en-US" sz="1800" dirty="0" smtClean="0">
                <a:latin typeface="Arial" charset="0"/>
              </a:rPr>
              <a:t>       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037013" y="5741988"/>
            <a:ext cx="3343275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Hydrocortisone </a:t>
            </a:r>
          </a:p>
        </p:txBody>
      </p:sp>
      <p:graphicFrame>
        <p:nvGraphicFramePr>
          <p:cNvPr id="6149" name="Chart 1"/>
          <p:cNvGraphicFramePr>
            <a:graphicFrameLocks/>
          </p:cNvGraphicFramePr>
          <p:nvPr/>
        </p:nvGraphicFramePr>
        <p:xfrm>
          <a:off x="200025" y="1341438"/>
          <a:ext cx="8310563" cy="266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Chart" r:id="rId3" imgW="8305661" imgH="3428841" progId="Excel.Sheet.8">
                  <p:embed/>
                </p:oleObj>
              </mc:Choice>
              <mc:Fallback>
                <p:oleObj name="Chart" r:id="rId3" imgW="8305661" imgH="342884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341438"/>
                        <a:ext cx="8310563" cy="266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804025" y="5175250"/>
            <a:ext cx="0" cy="498475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54088" y="3046413"/>
            <a:ext cx="6372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11188" y="2903538"/>
            <a:ext cx="360362" cy="2873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2339975" y="3933825"/>
            <a:ext cx="144463" cy="215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8" name="Isosceles Triangle 37"/>
          <p:cNvSpPr/>
          <p:nvPr/>
        </p:nvSpPr>
        <p:spPr>
          <a:xfrm>
            <a:off x="3886200" y="3933825"/>
            <a:ext cx="142875" cy="215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" name="Isosceles Triangle 39"/>
          <p:cNvSpPr/>
          <p:nvPr/>
        </p:nvSpPr>
        <p:spPr>
          <a:xfrm>
            <a:off x="4787900" y="5589588"/>
            <a:ext cx="144463" cy="215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2" name="Isosceles Triangle 41"/>
          <p:cNvSpPr/>
          <p:nvPr/>
        </p:nvSpPr>
        <p:spPr>
          <a:xfrm>
            <a:off x="4500563" y="5084763"/>
            <a:ext cx="142875" cy="215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8" name="Isosceles Triangle 47"/>
          <p:cNvSpPr/>
          <p:nvPr/>
        </p:nvSpPr>
        <p:spPr>
          <a:xfrm>
            <a:off x="5003800" y="5084763"/>
            <a:ext cx="144463" cy="215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9" name="Isosceles Triangle 48"/>
          <p:cNvSpPr/>
          <p:nvPr/>
        </p:nvSpPr>
        <p:spPr>
          <a:xfrm>
            <a:off x="3276600" y="5084763"/>
            <a:ext cx="142875" cy="215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166" name="TextBox 5"/>
          <p:cNvSpPr txBox="1">
            <a:spLocks noChangeArrowheads="1"/>
          </p:cNvSpPr>
          <p:nvPr/>
        </p:nvSpPr>
        <p:spPr bwMode="auto">
          <a:xfrm>
            <a:off x="971550" y="4108450"/>
            <a:ext cx="6337300" cy="400050"/>
          </a:xfrm>
          <a:prstGeom prst="rect">
            <a:avLst/>
          </a:prstGeom>
          <a:solidFill>
            <a:srgbClr val="FF00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err="1"/>
              <a:t>Dobutamine</a:t>
            </a:r>
            <a:r>
              <a:rPr lang="en-CA" altLang="en-US" sz="1800" dirty="0"/>
              <a:t> 12                             </a:t>
            </a:r>
            <a:r>
              <a:rPr lang="en-CA" altLang="en-US" sz="2000" b="1" dirty="0"/>
              <a:t>20 </a:t>
            </a:r>
            <a:r>
              <a:rPr lang="en-CA" altLang="en-US" sz="1800" dirty="0"/>
              <a:t>                                    </a:t>
            </a:r>
            <a:endParaRPr lang="en-CA" altLang="en-US" sz="1800" b="1" dirty="0"/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954088" y="4724400"/>
            <a:ext cx="6354762" cy="368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1800" dirty="0" smtClean="0"/>
              <a:t>Dopamine </a:t>
            </a:r>
            <a:r>
              <a:rPr lang="en-CA" altLang="en-US" sz="1800" b="1" dirty="0"/>
              <a:t> </a:t>
            </a:r>
            <a:r>
              <a:rPr lang="en-CA" altLang="en-US" sz="1800" b="1" dirty="0" smtClean="0"/>
              <a:t>   </a:t>
            </a:r>
            <a:r>
              <a:rPr lang="en-CA" altLang="en-US" sz="1800" dirty="0" smtClean="0"/>
              <a:t> 10                                                                            </a:t>
            </a:r>
            <a:endParaRPr lang="en-CA" altLang="en-US" sz="1800" b="1" dirty="0" smtClean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562600" y="1295400"/>
            <a:ext cx="0" cy="2828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User\Desktop\downlo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17" y="1109970"/>
            <a:ext cx="752335" cy="56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7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-5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DOL after intervention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247776"/>
              </p:ext>
            </p:extLst>
          </p:nvPr>
        </p:nvGraphicFramePr>
        <p:xfrm>
          <a:off x="200025" y="1219200"/>
          <a:ext cx="8331200" cy="319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Worksheet" r:id="rId4" imgW="8343872" imgH="3200333" progId="Excel.Sheet.8">
                  <p:embed/>
                </p:oleObj>
              </mc:Choice>
              <mc:Fallback>
                <p:oleObj name="Worksheet" r:id="rId4" imgW="8343872" imgH="320033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219200"/>
                        <a:ext cx="8331200" cy="319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684213" y="4335463"/>
            <a:ext cx="1150937" cy="36988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charset="0"/>
              </a:rPr>
              <a:t>Dobut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684213" y="4724400"/>
            <a:ext cx="4751387" cy="369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Vasopressin 0.0003 – 0.0001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08163" y="4335463"/>
            <a:ext cx="0" cy="369887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5600" y="4597400"/>
            <a:ext cx="0" cy="496888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684213" y="5143500"/>
            <a:ext cx="626427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Hydrocortisone 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1042988" y="5661025"/>
            <a:ext cx="3135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charset="0"/>
              </a:rPr>
              <a:t>Urine output  4 – 5 ml/kg/day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38200" y="3048000"/>
            <a:ext cx="61102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33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by IENH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TNE</a:t>
            </a:r>
          </a:p>
          <a:p>
            <a:r>
              <a:rPr lang="en-US" dirty="0" smtClean="0"/>
              <a:t>Severe under filling of LV</a:t>
            </a:r>
          </a:p>
          <a:p>
            <a:r>
              <a:rPr lang="en-US" dirty="0" smtClean="0"/>
              <a:t>Low systemic vascular resistance</a:t>
            </a:r>
          </a:p>
          <a:p>
            <a:r>
              <a:rPr lang="en-US" dirty="0" smtClean="0"/>
              <a:t>Pulmonary hypertension (Supra-systemic)</a:t>
            </a:r>
          </a:p>
          <a:p>
            <a:pPr marL="0" indent="0" algn="ctr">
              <a:buNone/>
            </a:pPr>
            <a:r>
              <a:rPr lang="en-US" dirty="0" smtClean="0"/>
              <a:t>Fractional oxygen extraction=</a:t>
            </a:r>
          </a:p>
          <a:p>
            <a:pPr marL="0" indent="0">
              <a:buNone/>
            </a:pPr>
            <a:r>
              <a:rPr lang="en-US" sz="2400" dirty="0" smtClean="0"/>
              <a:t>(Arterial oxygen saturation- venous oxygen  saturation)/arterial oxygen saturation </a:t>
            </a:r>
          </a:p>
          <a:p>
            <a:pPr marL="0" indent="0">
              <a:buNone/>
            </a:pPr>
            <a:r>
              <a:rPr lang="en-US" sz="2400" dirty="0" smtClean="0"/>
              <a:t>= (95-84)/95=  0.11 (normal= 0.15-0.33)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24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5150</TotalTime>
  <Words>491</Words>
  <Application>Microsoft Macintosh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Worksheet</vt:lpstr>
      <vt:lpstr>Chart</vt:lpstr>
      <vt:lpstr>Infant with HIE and Compromised Systemic Circulation </vt:lpstr>
      <vt:lpstr>Case history</vt:lpstr>
      <vt:lpstr>Birth history</vt:lpstr>
      <vt:lpstr>Blood gas</vt:lpstr>
      <vt:lpstr>Blood pressure 1st DOL</vt:lpstr>
      <vt:lpstr>Oxygenation failure </vt:lpstr>
      <vt:lpstr>2-3 DOL</vt:lpstr>
      <vt:lpstr>4th-5th DOL after intervention</vt:lpstr>
      <vt:lpstr>Evaluation by IENH  </vt:lpstr>
      <vt:lpstr>Evaluation before and after intervention</vt:lpstr>
      <vt:lpstr>PowerPoint Presentation</vt:lpstr>
      <vt:lpstr>PowerPoint Presentation</vt:lpstr>
      <vt:lpstr>Strategy of Management:</vt:lpstr>
      <vt:lpstr>Response to interventions</vt:lpstr>
      <vt:lpstr>Neurologic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Michael Narvey</cp:lastModifiedBy>
  <cp:revision>311</cp:revision>
  <dcterms:created xsi:type="dcterms:W3CDTF">2006-08-16T00:00:00Z</dcterms:created>
  <dcterms:modified xsi:type="dcterms:W3CDTF">2015-06-15T11:23:34Z</dcterms:modified>
</cp:coreProperties>
</file>